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309" r:id="rId2"/>
    <p:sldId id="325" r:id="rId3"/>
    <p:sldId id="326" r:id="rId4"/>
    <p:sldId id="315" r:id="rId5"/>
    <p:sldId id="316" r:id="rId6"/>
    <p:sldId id="318" r:id="rId7"/>
    <p:sldId id="311" r:id="rId8"/>
    <p:sldId id="324" r:id="rId9"/>
    <p:sldId id="310" r:id="rId10"/>
    <p:sldId id="322" r:id="rId11"/>
    <p:sldId id="323" r:id="rId12"/>
    <p:sldId id="313" r:id="rId13"/>
    <p:sldId id="31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62"/>
    <a:srgbClr val="082A4C"/>
    <a:srgbClr val="000000"/>
    <a:srgbClr val="032B5C"/>
    <a:srgbClr val="2D637F"/>
    <a:srgbClr val="E09E19"/>
    <a:srgbClr val="9DAD33"/>
    <a:srgbClr val="6C3302"/>
    <a:srgbClr val="584F29"/>
    <a:srgbClr val="ED4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9" autoAdjust="0"/>
    <p:restoredTop sz="86418" autoAdjust="0"/>
  </p:normalViewPr>
  <p:slideViewPr>
    <p:cSldViewPr snapToGrid="0" snapToObjects="1">
      <p:cViewPr>
        <p:scale>
          <a:sx n="124" d="100"/>
          <a:sy n="124" d="100"/>
        </p:scale>
        <p:origin x="936" y="-296"/>
      </p:cViewPr>
      <p:guideLst>
        <p:guide orient="horz" pos="2160"/>
        <p:guide pos="3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need to make any changes for a specific or personal presentation, go to View&gt;Slide Master to edit anything that cannot be edited directly (e.g. the Seal and School, any slide </a:t>
            </a:r>
            <a:r>
              <a:rPr lang="en-US" err="1"/>
              <a:t>layouts</a:t>
            </a:r>
            <a:r>
              <a:rPr lang="en-US"/>
              <a:t>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7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\min_{\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{u}} ~~ &amp; \sum_{k=0}^N (y_{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c,k|t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c,sp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})^2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s.t.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~~ &amp; x_{k+1|t} = f(x_{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},u_{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g(x_{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c,k|t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r(y_{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{X},~ u_{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x_{0|t} = x(t),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 = \{u_{0|t},\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ldots,u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_{N-1|t}\}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\min_{\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{u}, x_{ss}, u_{ss}, 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c,ss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~~ &amp; \sum_{k=0}^{N-1} \|x_{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x_{ss}\|^2_Q + \|u_{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u_{ss}\|^2_R \\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\quad+ \|x_{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N,t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x_{ss}\|^2_P + \|y_{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c,ss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}\|^2_T\\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s.t.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~~ &amp; x_{k+1|t} = f(x_{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},u_{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g(x_{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}), ~y_{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c,k|t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r(y_{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{X},~ u_{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k|t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\in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x_{0|t} = x(t),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x_{ss} = f(x_{ss}, u_{ss}), ~ y_{ss} = h(x_{ss}),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y_{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c,ss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r(y_{ss}),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{u} = \{u_{0|t},\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ldots,u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_{N-1|t}\}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8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_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44686799-42C6-CC4A-A0B1-DBC5F714CE07}"/>
              </a:ext>
            </a:extLst>
          </p:cNvPr>
          <p:cNvSpPr/>
          <p:nvPr userDrawn="1"/>
        </p:nvSpPr>
        <p:spPr>
          <a:xfrm>
            <a:off x="0" y="5491929"/>
            <a:ext cx="12192000" cy="1366071"/>
          </a:xfrm>
          <a:custGeom>
            <a:avLst/>
            <a:gdLst>
              <a:gd name="connsiteX0" fmla="*/ 0 w 12181490"/>
              <a:gd name="connsiteY0" fmla="*/ 0 h 1566041"/>
              <a:gd name="connsiteX1" fmla="*/ 0 w 12181490"/>
              <a:gd name="connsiteY1" fmla="*/ 1566041 h 1566041"/>
              <a:gd name="connsiteX2" fmla="*/ 12181490 w 12181490"/>
              <a:gd name="connsiteY2" fmla="*/ 1566041 h 1566041"/>
              <a:gd name="connsiteX3" fmla="*/ 12181490 w 12181490"/>
              <a:gd name="connsiteY3" fmla="*/ 987972 h 1566041"/>
              <a:gd name="connsiteX4" fmla="*/ 0 w 12181490"/>
              <a:gd name="connsiteY4" fmla="*/ 0 h 156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1490" h="1566041">
                <a:moveTo>
                  <a:pt x="0" y="0"/>
                </a:moveTo>
                <a:lnTo>
                  <a:pt x="0" y="1566041"/>
                </a:lnTo>
                <a:lnTo>
                  <a:pt x="12181490" y="1566041"/>
                </a:lnTo>
                <a:lnTo>
                  <a:pt x="12181490" y="987972"/>
                </a:lnTo>
                <a:lnTo>
                  <a:pt x="0" y="0"/>
                </a:lnTo>
                <a:close/>
              </a:path>
            </a:pathLst>
          </a:custGeom>
          <a:solidFill>
            <a:srgbClr val="00326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Medium" panose="02000503020000020003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856" y="615999"/>
            <a:ext cx="11294288" cy="255532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i="0">
                <a:solidFill>
                  <a:schemeClr val="tx1"/>
                </a:solidFill>
                <a:latin typeface="Avenir Heavy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856" y="3611585"/>
            <a:ext cx="11294288" cy="5263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56491" y="530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b="0" i="0" dirty="0">
              <a:latin typeface="Avenir Medium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6D95A-618E-8E4A-A24E-671607B8E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398" y="5627583"/>
            <a:ext cx="1126628" cy="11266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705DAE-28E8-0B4A-AC67-41BF76EA51A3}"/>
              </a:ext>
            </a:extLst>
          </p:cNvPr>
          <p:cNvCxnSpPr>
            <a:cxnSpLocks/>
          </p:cNvCxnSpPr>
          <p:nvPr userDrawn="1"/>
        </p:nvCxnSpPr>
        <p:spPr>
          <a:xfrm>
            <a:off x="3365593" y="3429000"/>
            <a:ext cx="546081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A3726-4894-2E4B-8B8B-667D8FDA8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856" y="5063614"/>
            <a:ext cx="11294288" cy="450239"/>
          </a:xfrm>
        </p:spPr>
        <p:txBody>
          <a:bodyPr anchor="ctr">
            <a:normAutofit/>
          </a:bodyPr>
          <a:lstStyle>
            <a:lvl1pPr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E2D65BB-FD57-BD49-8BE7-2F9B5A428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856" y="4264152"/>
            <a:ext cx="11294288" cy="668337"/>
          </a:xfrm>
        </p:spPr>
        <p:txBody>
          <a:bodyPr anchor="ctr">
            <a:noAutofit/>
          </a:bodyPr>
          <a:lstStyle>
            <a:lvl1pPr marL="122237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795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2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083" y="208937"/>
            <a:ext cx="11547835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800" b="0" i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12" y="805070"/>
            <a:ext cx="5603210" cy="5327373"/>
          </a:xfrm>
          <a:prstGeom prst="rect">
            <a:avLst/>
          </a:prstGeom>
        </p:spPr>
        <p:txBody>
          <a:bodyPr/>
          <a:lstStyle>
            <a:lvl1pPr marL="238125" indent="-238125">
              <a:spcBef>
                <a:spcPts val="1200"/>
              </a:spcBef>
              <a:spcAft>
                <a:spcPts val="0"/>
              </a:spcAft>
              <a:tabLst/>
              <a:defRPr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77813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62013" indent="-238125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238125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487488" indent="-238125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07CBB6-0450-8144-A273-384A814B14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68280" y="805070"/>
            <a:ext cx="5603211" cy="5327373"/>
          </a:xfrm>
          <a:prstGeom prst="rect">
            <a:avLst/>
          </a:prstGeom>
        </p:spPr>
        <p:txBody>
          <a:bodyPr/>
          <a:lstStyle>
            <a:lvl1pPr marL="238125" indent="-238125">
              <a:spcBef>
                <a:spcPts val="1200"/>
              </a:spcBef>
              <a:spcAft>
                <a:spcPts val="0"/>
              </a:spcAft>
              <a:tabLst/>
              <a:defRPr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77813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62013" indent="-238125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238125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487488" indent="-238125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06DEB4-E0BD-DE49-9715-035D519F8C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9226" y="6224242"/>
            <a:ext cx="9471991" cy="633758"/>
          </a:xfrm>
        </p:spPr>
        <p:txBody>
          <a:bodyPr bIns="9144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F90BF-6117-DF4B-ACB4-A4EF49CDB6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265" y="6269233"/>
            <a:ext cx="1479479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36C66-917E-FD4A-AE9C-FCA46AAD81F3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5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0" y="208937"/>
            <a:ext cx="11547835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800" b="0" i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C07EE22-184B-774A-986E-DA8FFD987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9226" y="6224242"/>
            <a:ext cx="9471991" cy="633758"/>
          </a:xfrm>
        </p:spPr>
        <p:txBody>
          <a:bodyPr bIns="9144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1EC46-B939-DC40-B1F9-2DB132806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265" y="6269233"/>
            <a:ext cx="1479479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91DD23-0D9C-9D4B-A94F-8966F15A5257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82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2970D91-636A-EF4A-89B1-ED18633A0F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9226" y="6224242"/>
            <a:ext cx="9471991" cy="633758"/>
          </a:xfrm>
        </p:spPr>
        <p:txBody>
          <a:bodyPr bIns="9144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3E835-E2F6-5F4E-A70B-393E3B6EA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265" y="6269233"/>
            <a:ext cx="1479479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FA6EB-6AAE-3749-93AC-A8C315024786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9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lored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0" y="208937"/>
            <a:ext cx="11547835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800" b="0" i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C07EE22-184B-774A-986E-DA8FFD987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9226" y="6224242"/>
            <a:ext cx="9471991" cy="633758"/>
          </a:xfrm>
        </p:spPr>
        <p:txBody>
          <a:bodyPr bIns="9144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EE6C0B6-2614-FE43-A95B-31AC95BDFE3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0509" y="851670"/>
            <a:ext cx="11547835" cy="1941226"/>
          </a:xfr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>
            <a:lvl1pPr marL="346075" indent="-217488">
              <a:spcBef>
                <a:spcPts val="1200"/>
              </a:spcBef>
              <a:tabLst/>
              <a:defRPr/>
            </a:lvl1pPr>
            <a:lvl2pPr marL="693738" indent="-238125">
              <a:spcBef>
                <a:spcPts val="600"/>
              </a:spcBef>
              <a:buFont typeface="Wingdings" pitchFamily="2" charset="2"/>
              <a:buChar char="§"/>
              <a:tabLst/>
              <a:defRPr/>
            </a:lvl2pPr>
            <a:lvl3pPr marL="971550" indent="-238125">
              <a:spcBef>
                <a:spcPts val="600"/>
              </a:spcBef>
              <a:buFont typeface="Courier New" panose="02070309020205020404" pitchFamily="49" charset="0"/>
              <a:buChar char="o"/>
              <a:tabLst/>
              <a:defRPr sz="2000"/>
            </a:lvl3pPr>
            <a:lvl4pPr marL="1319213" indent="-238125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2000"/>
            </a:lvl4pPr>
            <a:lvl5pPr marL="1606550" indent="-238125">
              <a:spcBef>
                <a:spcPts val="600"/>
              </a:spcBef>
              <a:buFont typeface="Wingdings" pitchFamily="2" charset="2"/>
              <a:buChar char="§"/>
              <a:tabLst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ABCCDAE-0A9E-A643-8805-0BC57DF363E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510" y="3004486"/>
            <a:ext cx="5669280" cy="3001844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>
            <a:lvl1pPr marL="346075" indent="-217488">
              <a:spcBef>
                <a:spcPts val="1200"/>
              </a:spcBef>
              <a:tabLst/>
              <a:defRPr/>
            </a:lvl1pPr>
            <a:lvl2pPr marL="693738" indent="-238125">
              <a:spcBef>
                <a:spcPts val="600"/>
              </a:spcBef>
              <a:buFont typeface="Wingdings" pitchFamily="2" charset="2"/>
              <a:buChar char="§"/>
              <a:tabLst/>
              <a:defRPr/>
            </a:lvl2pPr>
            <a:lvl3pPr marL="971550" indent="-238125">
              <a:spcBef>
                <a:spcPts val="600"/>
              </a:spcBef>
              <a:buFont typeface="Courier New" panose="02070309020205020404" pitchFamily="49" charset="0"/>
              <a:buChar char="o"/>
              <a:tabLst/>
              <a:defRPr sz="2000"/>
            </a:lvl3pPr>
            <a:lvl4pPr marL="1319213" indent="-238125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2000"/>
            </a:lvl4pPr>
            <a:lvl5pPr marL="1606550" indent="-238125">
              <a:spcBef>
                <a:spcPts val="600"/>
              </a:spcBef>
              <a:buFont typeface="Wingdings" pitchFamily="2" charset="2"/>
              <a:buChar char="§"/>
              <a:tabLst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8328BA2-980E-4B41-9A35-FC07C0009AC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99064" y="3004486"/>
            <a:ext cx="5669280" cy="2995522"/>
          </a:xfr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>
            <a:lvl1pPr marL="346075" indent="-217488">
              <a:spcBef>
                <a:spcPts val="1200"/>
              </a:spcBef>
              <a:tabLst/>
              <a:defRPr/>
            </a:lvl1pPr>
            <a:lvl2pPr marL="693738" indent="-238125">
              <a:spcBef>
                <a:spcPts val="600"/>
              </a:spcBef>
              <a:buFont typeface="Wingdings" pitchFamily="2" charset="2"/>
              <a:buChar char="§"/>
              <a:tabLst/>
              <a:defRPr/>
            </a:lvl2pPr>
            <a:lvl3pPr marL="971550" indent="-238125">
              <a:spcBef>
                <a:spcPts val="600"/>
              </a:spcBef>
              <a:buFont typeface="Courier New" panose="02070309020205020404" pitchFamily="49" charset="0"/>
              <a:buChar char="o"/>
              <a:tabLst/>
              <a:defRPr sz="2000"/>
            </a:lvl3pPr>
            <a:lvl4pPr marL="1319213" indent="-238125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2000"/>
            </a:lvl4pPr>
            <a:lvl5pPr marL="1606550" indent="-238125">
              <a:spcBef>
                <a:spcPts val="600"/>
              </a:spcBef>
              <a:buFont typeface="Wingdings" pitchFamily="2" charset="2"/>
              <a:buChar char="§"/>
              <a:tabLst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060356-6096-AD4D-8E79-7ED754C83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265" y="6269233"/>
            <a:ext cx="1479479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3C027A-C076-DB4D-B0A0-D4783FD88535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9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44686799-42C6-CC4A-A0B1-DBC5F714CE07}"/>
              </a:ext>
            </a:extLst>
          </p:cNvPr>
          <p:cNvSpPr/>
          <p:nvPr userDrawn="1"/>
        </p:nvSpPr>
        <p:spPr>
          <a:xfrm>
            <a:off x="0" y="5491929"/>
            <a:ext cx="12192000" cy="1366071"/>
          </a:xfrm>
          <a:custGeom>
            <a:avLst/>
            <a:gdLst>
              <a:gd name="connsiteX0" fmla="*/ 0 w 12181490"/>
              <a:gd name="connsiteY0" fmla="*/ 0 h 1566041"/>
              <a:gd name="connsiteX1" fmla="*/ 0 w 12181490"/>
              <a:gd name="connsiteY1" fmla="*/ 1566041 h 1566041"/>
              <a:gd name="connsiteX2" fmla="*/ 12181490 w 12181490"/>
              <a:gd name="connsiteY2" fmla="*/ 1566041 h 1566041"/>
              <a:gd name="connsiteX3" fmla="*/ 12181490 w 12181490"/>
              <a:gd name="connsiteY3" fmla="*/ 987972 h 1566041"/>
              <a:gd name="connsiteX4" fmla="*/ 0 w 12181490"/>
              <a:gd name="connsiteY4" fmla="*/ 0 h 156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1490" h="1566041">
                <a:moveTo>
                  <a:pt x="0" y="0"/>
                </a:moveTo>
                <a:lnTo>
                  <a:pt x="0" y="1566041"/>
                </a:lnTo>
                <a:lnTo>
                  <a:pt x="12181490" y="1566041"/>
                </a:lnTo>
                <a:lnTo>
                  <a:pt x="12181490" y="987972"/>
                </a:lnTo>
                <a:lnTo>
                  <a:pt x="0" y="0"/>
                </a:lnTo>
                <a:close/>
              </a:path>
            </a:pathLst>
          </a:custGeom>
          <a:solidFill>
            <a:srgbClr val="00326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Medium" panose="02000503020000020003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856" y="615999"/>
            <a:ext cx="11294288" cy="255532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i="0">
                <a:solidFill>
                  <a:schemeClr val="tx1"/>
                </a:solidFill>
                <a:latin typeface="Avenir Heavy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856" y="3611585"/>
            <a:ext cx="11294288" cy="5263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56491" y="530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b="0" i="0" dirty="0">
              <a:latin typeface="Avenir Medium" panose="02000503020000020003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705DAE-28E8-0B4A-AC67-41BF76EA51A3}"/>
              </a:ext>
            </a:extLst>
          </p:cNvPr>
          <p:cNvCxnSpPr>
            <a:cxnSpLocks/>
          </p:cNvCxnSpPr>
          <p:nvPr userDrawn="1"/>
        </p:nvCxnSpPr>
        <p:spPr>
          <a:xfrm>
            <a:off x="3365593" y="3429000"/>
            <a:ext cx="546081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A3726-4894-2E4B-8B8B-667D8FDA8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856" y="5063614"/>
            <a:ext cx="11294288" cy="450239"/>
          </a:xfrm>
        </p:spPr>
        <p:txBody>
          <a:bodyPr anchor="ctr">
            <a:normAutofit/>
          </a:bodyPr>
          <a:lstStyle>
            <a:lvl1pPr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E2D65BB-FD57-BD49-8BE7-2F9B5A428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856" y="4264152"/>
            <a:ext cx="11294288" cy="668337"/>
          </a:xfrm>
        </p:spPr>
        <p:txBody>
          <a:bodyPr anchor="ctr">
            <a:noAutofit/>
          </a:bodyPr>
          <a:lstStyle>
            <a:lvl1pPr marL="122237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AB047-5683-744A-A180-9EE523707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157" y="5887433"/>
            <a:ext cx="236716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7C242A-1D8C-B946-994B-F80669D6EADD}"/>
              </a:ext>
            </a:extLst>
          </p:cNvPr>
          <p:cNvSpPr/>
          <p:nvPr userDrawn="1"/>
        </p:nvSpPr>
        <p:spPr>
          <a:xfrm>
            <a:off x="0" y="6387139"/>
            <a:ext cx="12192000" cy="470861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Medium" panose="02000503020000020003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A4A5E7C-4C70-4F4F-B3E5-8501094B0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87139"/>
            <a:ext cx="11297078" cy="470860"/>
          </a:xfrm>
          <a:noFill/>
        </p:spPr>
        <p:txBody>
          <a:bodyPr bIns="4572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0" y="208937"/>
            <a:ext cx="11547836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800" b="0" i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11" y="805070"/>
            <a:ext cx="11547836" cy="5347252"/>
          </a:xfrm>
          <a:prstGeom prst="rect">
            <a:avLst/>
          </a:prstGeom>
        </p:spPr>
        <p:txBody>
          <a:bodyPr/>
          <a:lstStyle>
            <a:lvl1pPr marL="238125" indent="-238125">
              <a:spcBef>
                <a:spcPts val="1200"/>
              </a:spcBef>
              <a:spcAft>
                <a:spcPts val="0"/>
              </a:spcAft>
              <a:tabLst/>
              <a:defRPr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77813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62013" indent="-238125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238125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487488" indent="-238125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D38CB-38E1-AB46-AE6E-A6F0589692F8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9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2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083" y="208937"/>
            <a:ext cx="11547835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800" b="0" i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12" y="805070"/>
            <a:ext cx="5603210" cy="5327373"/>
          </a:xfrm>
          <a:prstGeom prst="rect">
            <a:avLst/>
          </a:prstGeom>
        </p:spPr>
        <p:txBody>
          <a:bodyPr/>
          <a:lstStyle>
            <a:lvl1pPr marL="238125" indent="-238125">
              <a:spcBef>
                <a:spcPts val="1200"/>
              </a:spcBef>
              <a:spcAft>
                <a:spcPts val="0"/>
              </a:spcAft>
              <a:tabLst/>
              <a:defRPr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77813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62013" indent="-238125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238125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487488" indent="-238125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07CBB6-0450-8144-A273-384A814B14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68280" y="805070"/>
            <a:ext cx="5603211" cy="5327373"/>
          </a:xfrm>
          <a:prstGeom prst="rect">
            <a:avLst/>
          </a:prstGeom>
        </p:spPr>
        <p:txBody>
          <a:bodyPr/>
          <a:lstStyle>
            <a:lvl1pPr marL="238125" indent="-238125">
              <a:spcBef>
                <a:spcPts val="1200"/>
              </a:spcBef>
              <a:spcAft>
                <a:spcPts val="0"/>
              </a:spcAft>
              <a:tabLst/>
              <a:defRPr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77813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62013" indent="-238125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238125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487488" indent="-238125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6AD4FB-5EC5-6049-9806-C881E20E3FBD}"/>
              </a:ext>
            </a:extLst>
          </p:cNvPr>
          <p:cNvSpPr/>
          <p:nvPr userDrawn="1"/>
        </p:nvSpPr>
        <p:spPr>
          <a:xfrm>
            <a:off x="0" y="6387139"/>
            <a:ext cx="12192000" cy="470861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Medium" panose="02000503020000020003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94AF5-5B5F-4641-9282-B1BE31E4AF0D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55E0322-C131-804D-AC7F-41B274BF7A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87139"/>
            <a:ext cx="11297078" cy="470860"/>
          </a:xfrm>
          <a:noFill/>
        </p:spPr>
        <p:txBody>
          <a:bodyPr bIns="4572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</p:spTree>
    <p:extLst>
      <p:ext uri="{BB962C8B-B14F-4D97-AF65-F5344CB8AC3E}">
        <p14:creationId xmlns:p14="http://schemas.microsoft.com/office/powerpoint/2010/main" val="67636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0" y="208937"/>
            <a:ext cx="11547835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800" b="0" i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284377-1CA1-9645-9AEF-907571163B06}"/>
              </a:ext>
            </a:extLst>
          </p:cNvPr>
          <p:cNvSpPr/>
          <p:nvPr userDrawn="1"/>
        </p:nvSpPr>
        <p:spPr>
          <a:xfrm>
            <a:off x="0" y="6387139"/>
            <a:ext cx="12192000" cy="470861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Medium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51854-8F6B-764A-AAE0-428F920BE99A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0AC35B-22F8-3746-948B-43E7C054FA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87139"/>
            <a:ext cx="11297078" cy="470860"/>
          </a:xfrm>
          <a:noFill/>
        </p:spPr>
        <p:txBody>
          <a:bodyPr bIns="4572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</p:spTree>
    <p:extLst>
      <p:ext uri="{BB962C8B-B14F-4D97-AF65-F5344CB8AC3E}">
        <p14:creationId xmlns:p14="http://schemas.microsoft.com/office/powerpoint/2010/main" val="421726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FACEF6-F7EA-F743-9DE6-2534A99FFC5F}"/>
              </a:ext>
            </a:extLst>
          </p:cNvPr>
          <p:cNvSpPr/>
          <p:nvPr userDrawn="1"/>
        </p:nvSpPr>
        <p:spPr>
          <a:xfrm>
            <a:off x="0" y="6387139"/>
            <a:ext cx="12192000" cy="470861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Medium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EE73E-969D-DF48-A86B-0CE41D6E3188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95B09-5DE4-DE4E-9D84-020A9DBB5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87139"/>
            <a:ext cx="11297078" cy="470860"/>
          </a:xfrm>
          <a:noFill/>
        </p:spPr>
        <p:txBody>
          <a:bodyPr bIns="4572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</p:spTree>
    <p:extLst>
      <p:ext uri="{BB962C8B-B14F-4D97-AF65-F5344CB8AC3E}">
        <p14:creationId xmlns:p14="http://schemas.microsoft.com/office/powerpoint/2010/main" val="374796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lored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0" y="208937"/>
            <a:ext cx="11547835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800" b="0" i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EE6C0B6-2614-FE43-A95B-31AC95BDFE3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0509" y="851670"/>
            <a:ext cx="11547835" cy="1941226"/>
          </a:xfr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>
            <a:lvl1pPr marL="346075" indent="-217488">
              <a:spcBef>
                <a:spcPts val="1200"/>
              </a:spcBef>
              <a:tabLst/>
              <a:defRPr/>
            </a:lvl1pPr>
            <a:lvl2pPr marL="693738" indent="-238125">
              <a:spcBef>
                <a:spcPts val="600"/>
              </a:spcBef>
              <a:buFont typeface="Wingdings" pitchFamily="2" charset="2"/>
              <a:buChar char="§"/>
              <a:tabLst/>
              <a:defRPr/>
            </a:lvl2pPr>
            <a:lvl3pPr marL="971550" indent="-238125">
              <a:spcBef>
                <a:spcPts val="600"/>
              </a:spcBef>
              <a:buFont typeface="Courier New" panose="02070309020205020404" pitchFamily="49" charset="0"/>
              <a:buChar char="o"/>
              <a:tabLst/>
              <a:defRPr sz="2000"/>
            </a:lvl3pPr>
            <a:lvl4pPr marL="1319213" indent="-238125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2000"/>
            </a:lvl4pPr>
            <a:lvl5pPr marL="1606550" indent="-238125">
              <a:spcBef>
                <a:spcPts val="600"/>
              </a:spcBef>
              <a:buFont typeface="Wingdings" pitchFamily="2" charset="2"/>
              <a:buChar char="§"/>
              <a:tabLst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ABCCDAE-0A9E-A643-8805-0BC57DF363E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510" y="3004486"/>
            <a:ext cx="5669280" cy="3001844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>
            <a:lvl1pPr marL="346075" indent="-217488">
              <a:spcBef>
                <a:spcPts val="1200"/>
              </a:spcBef>
              <a:tabLst/>
              <a:defRPr/>
            </a:lvl1pPr>
            <a:lvl2pPr marL="693738" indent="-238125">
              <a:spcBef>
                <a:spcPts val="600"/>
              </a:spcBef>
              <a:buFont typeface="Wingdings" pitchFamily="2" charset="2"/>
              <a:buChar char="§"/>
              <a:tabLst/>
              <a:defRPr/>
            </a:lvl2pPr>
            <a:lvl3pPr marL="971550" indent="-238125">
              <a:spcBef>
                <a:spcPts val="600"/>
              </a:spcBef>
              <a:buFont typeface="Courier New" panose="02070309020205020404" pitchFamily="49" charset="0"/>
              <a:buChar char="o"/>
              <a:tabLst/>
              <a:defRPr sz="2000"/>
            </a:lvl3pPr>
            <a:lvl4pPr marL="1319213" indent="-238125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2000"/>
            </a:lvl4pPr>
            <a:lvl5pPr marL="1606550" indent="-238125">
              <a:spcBef>
                <a:spcPts val="600"/>
              </a:spcBef>
              <a:buFont typeface="Wingdings" pitchFamily="2" charset="2"/>
              <a:buChar char="§"/>
              <a:tabLst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8328BA2-980E-4B41-9A35-FC07C0009AC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99064" y="3004486"/>
            <a:ext cx="5669280" cy="2995522"/>
          </a:xfr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91440" bIns="91440"/>
          <a:lstStyle>
            <a:lvl1pPr marL="346075" indent="-217488">
              <a:spcBef>
                <a:spcPts val="1200"/>
              </a:spcBef>
              <a:tabLst/>
              <a:defRPr/>
            </a:lvl1pPr>
            <a:lvl2pPr marL="693738" indent="-238125">
              <a:spcBef>
                <a:spcPts val="600"/>
              </a:spcBef>
              <a:buFont typeface="Wingdings" pitchFamily="2" charset="2"/>
              <a:buChar char="§"/>
              <a:tabLst/>
              <a:defRPr/>
            </a:lvl2pPr>
            <a:lvl3pPr marL="971550" indent="-238125">
              <a:spcBef>
                <a:spcPts val="600"/>
              </a:spcBef>
              <a:buFont typeface="Courier New" panose="02070309020205020404" pitchFamily="49" charset="0"/>
              <a:buChar char="o"/>
              <a:tabLst/>
              <a:defRPr sz="2000"/>
            </a:lvl3pPr>
            <a:lvl4pPr marL="1319213" indent="-238125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2000"/>
            </a:lvl4pPr>
            <a:lvl5pPr marL="1606550" indent="-238125">
              <a:spcBef>
                <a:spcPts val="600"/>
              </a:spcBef>
              <a:buFont typeface="Wingdings" pitchFamily="2" charset="2"/>
              <a:buChar char="§"/>
              <a:tabLst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B668E5-5459-0645-9225-091F94D6541A}"/>
              </a:ext>
            </a:extLst>
          </p:cNvPr>
          <p:cNvSpPr/>
          <p:nvPr userDrawn="1"/>
        </p:nvSpPr>
        <p:spPr>
          <a:xfrm>
            <a:off x="0" y="6387139"/>
            <a:ext cx="12192000" cy="470861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Medium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E4B70-B9A2-0545-A451-231206CEFF95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8DAEA82-0D95-B943-9004-EB3A5F32E1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87139"/>
            <a:ext cx="11297078" cy="470860"/>
          </a:xfrm>
          <a:noFill/>
        </p:spPr>
        <p:txBody>
          <a:bodyPr bIns="4572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</p:spTree>
    <p:extLst>
      <p:ext uri="{BB962C8B-B14F-4D97-AF65-F5344CB8AC3E}">
        <p14:creationId xmlns:p14="http://schemas.microsoft.com/office/powerpoint/2010/main" val="196053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44816F0-AB89-EE42-A0CB-AC7B50424FF0}"/>
              </a:ext>
            </a:extLst>
          </p:cNvPr>
          <p:cNvSpPr/>
          <p:nvPr userDrawn="1"/>
        </p:nvSpPr>
        <p:spPr>
          <a:xfrm>
            <a:off x="0" y="5491929"/>
            <a:ext cx="12192000" cy="1366071"/>
          </a:xfrm>
          <a:custGeom>
            <a:avLst/>
            <a:gdLst>
              <a:gd name="connsiteX0" fmla="*/ 0 w 12181490"/>
              <a:gd name="connsiteY0" fmla="*/ 0 h 1566041"/>
              <a:gd name="connsiteX1" fmla="*/ 0 w 12181490"/>
              <a:gd name="connsiteY1" fmla="*/ 1566041 h 1566041"/>
              <a:gd name="connsiteX2" fmla="*/ 12181490 w 12181490"/>
              <a:gd name="connsiteY2" fmla="*/ 1566041 h 1566041"/>
              <a:gd name="connsiteX3" fmla="*/ 12181490 w 12181490"/>
              <a:gd name="connsiteY3" fmla="*/ 987972 h 1566041"/>
              <a:gd name="connsiteX4" fmla="*/ 0 w 12181490"/>
              <a:gd name="connsiteY4" fmla="*/ 0 h 156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1490" h="1566041">
                <a:moveTo>
                  <a:pt x="0" y="0"/>
                </a:moveTo>
                <a:lnTo>
                  <a:pt x="0" y="1566041"/>
                </a:lnTo>
                <a:lnTo>
                  <a:pt x="12181490" y="1566041"/>
                </a:lnTo>
                <a:lnTo>
                  <a:pt x="12181490" y="987972"/>
                </a:lnTo>
                <a:lnTo>
                  <a:pt x="0" y="0"/>
                </a:lnTo>
                <a:close/>
              </a:path>
            </a:pathLst>
          </a:custGeom>
          <a:solidFill>
            <a:srgbClr val="00326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Medium" panose="02000503020000020003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4B3534-1CD1-F740-A097-75AEFBADD4FB}"/>
              </a:ext>
            </a:extLst>
          </p:cNvPr>
          <p:cNvCxnSpPr>
            <a:cxnSpLocks/>
          </p:cNvCxnSpPr>
          <p:nvPr userDrawn="1"/>
        </p:nvCxnSpPr>
        <p:spPr>
          <a:xfrm>
            <a:off x="3484863" y="4472608"/>
            <a:ext cx="546081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F0659AED-861B-7946-8CB8-00B3FC21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0" y="2248448"/>
            <a:ext cx="109728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642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0" y="208937"/>
            <a:ext cx="11547836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2800" b="0" i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11" y="805070"/>
            <a:ext cx="11547836" cy="5347252"/>
          </a:xfrm>
          <a:prstGeom prst="rect">
            <a:avLst/>
          </a:prstGeom>
        </p:spPr>
        <p:txBody>
          <a:bodyPr/>
          <a:lstStyle>
            <a:lvl1pPr marL="238125" indent="-238125">
              <a:spcBef>
                <a:spcPts val="1200"/>
              </a:spcBef>
              <a:spcAft>
                <a:spcPts val="0"/>
              </a:spcAft>
              <a:tabLst/>
              <a:defRPr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77813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62013" indent="-238125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238125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487488" indent="-238125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 b="0" i="0">
                <a:latin typeface="Avenir" panose="02000503020000020003" pitchFamily="2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A4A5E7C-4C70-4F4F-B3E5-8501094B0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9226" y="6224242"/>
            <a:ext cx="9471991" cy="633758"/>
          </a:xfrm>
        </p:spPr>
        <p:txBody>
          <a:bodyPr bIns="91440" anchor="b"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22B46-C39A-BE4D-B47D-B5385B1367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265" y="6269233"/>
            <a:ext cx="1479479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710EE7-2AE5-2C48-845B-011CEBE68A6E}"/>
              </a:ext>
            </a:extLst>
          </p:cNvPr>
          <p:cNvSpPr txBox="1"/>
          <p:nvPr userDrawn="1"/>
        </p:nvSpPr>
        <p:spPr>
          <a:xfrm>
            <a:off x="11297078" y="6468680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b="0" i="0" smtClean="0">
                <a:latin typeface="Avenir" panose="02000503020000020003" pitchFamily="2" charset="0"/>
              </a:rPr>
              <a:pPr algn="r"/>
              <a:t>‹#›</a:t>
            </a:fld>
            <a:endParaRPr lang="en-US" sz="1400" b="0" i="0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8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09600" y="52595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8079"/>
            <a:ext cx="109728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81" r:id="rId8"/>
    <p:sldLayoutId id="2147483682" r:id="rId9"/>
    <p:sldLayoutId id="2147483683" r:id="rId10"/>
    <p:sldLayoutId id="2147483684" r:id="rId11"/>
    <p:sldLayoutId id="2147483680" r:id="rId12"/>
    <p:sldLayoutId id="2147483691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b="0" i="0" kern="1200" spc="-50">
          <a:solidFill>
            <a:schemeClr val="tx1"/>
          </a:solidFill>
          <a:latin typeface="Avenir" panose="02000503020000020003" pitchFamily="2" charset="0"/>
          <a:ea typeface="+mj-ea"/>
          <a:cs typeface="Avenir" panose="02000503020000020003" pitchFamily="2" charset="0"/>
        </a:defRPr>
      </a:lvl1pPr>
    </p:titleStyle>
    <p:bodyStyle>
      <a:lvl1pPr marL="460375" indent="-338138" algn="l" defTabSz="457200" rtl="0" eaLnBrk="1" latinLnBrk="0" hangingPunct="1">
        <a:spcBef>
          <a:spcPct val="20000"/>
        </a:spcBef>
        <a:buFont typeface="Arial"/>
        <a:buChar char="•"/>
        <a:tabLst/>
        <a:defRPr sz="2200" b="0" i="0" kern="1200">
          <a:solidFill>
            <a:srgbClr val="000000"/>
          </a:solidFill>
          <a:latin typeface="Avenir" panose="02000503020000020003" pitchFamily="2" charset="0"/>
          <a:ea typeface="+mn-ea"/>
          <a:cs typeface="Avenir" panose="02000503020000020003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000000"/>
          </a:solidFill>
          <a:latin typeface="Avenir" panose="02000503020000020003" pitchFamily="2" charset="0"/>
          <a:ea typeface="+mn-ea"/>
          <a:cs typeface="Avenir" panose="02000503020000020003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000000"/>
          </a:solidFill>
          <a:latin typeface="Avenir" panose="02000503020000020003" pitchFamily="2" charset="0"/>
          <a:ea typeface="+mn-ea"/>
          <a:cs typeface="Avenir" panose="02000503020000020003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000000"/>
          </a:solidFill>
          <a:latin typeface="Avenir" panose="02000503020000020003" pitchFamily="2" charset="0"/>
          <a:ea typeface="+mn-ea"/>
          <a:cs typeface="Avenir" panose="02000503020000020003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000000"/>
          </a:solidFill>
          <a:latin typeface="Avenir" panose="02000503020000020003" pitchFamily="2" charset="0"/>
          <a:ea typeface="+mn-ea"/>
          <a:cs typeface="Avenir" panose="02000503020000020003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0BB56-44B3-7540-BB34-4515A1F4D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tIns="0" rIns="0" bIns="0"/>
          <a:lstStyle/>
          <a:p>
            <a:r>
              <a:rPr lang="en-US" dirty="0"/>
              <a:t>Offset-free MPC for Plasma Processing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D7B2D26-B021-1E48-9A10-6CDAEBAC3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/>
          <a:lstStyle/>
          <a:p>
            <a:r>
              <a:rPr lang="en-US" baseline="30000" dirty="0"/>
              <a:t>1</a:t>
            </a:r>
            <a:r>
              <a:rPr lang="en-US" dirty="0"/>
              <a:t>Kimberly J. Chan, </a:t>
            </a:r>
            <a:r>
              <a:rPr lang="en-US" baseline="30000" dirty="0"/>
              <a:t>2</a:t>
            </a:r>
            <a:r>
              <a:rPr lang="en-US" dirty="0"/>
              <a:t>Ging Martin, </a:t>
            </a:r>
            <a:r>
              <a:rPr lang="en-US" baseline="30000" dirty="0"/>
              <a:t>2</a:t>
            </a:r>
            <a:r>
              <a:rPr lang="en-US" dirty="0"/>
              <a:t>Kapil </a:t>
            </a:r>
            <a:r>
              <a:rPr lang="en-US" dirty="0" err="1"/>
              <a:t>Sawlani</a:t>
            </a:r>
            <a:r>
              <a:rPr lang="en-US" dirty="0"/>
              <a:t>, and </a:t>
            </a:r>
            <a:r>
              <a:rPr lang="en-US" baseline="30000" dirty="0"/>
              <a:t>1</a:t>
            </a:r>
            <a:r>
              <a:rPr lang="en-US" dirty="0"/>
              <a:t>Ali Mesbah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7BF6E6-2E7A-2D4D-9060-ED142EEFA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0" rIns="0" bIns="0"/>
          <a:lstStyle/>
          <a:p>
            <a:r>
              <a:rPr lang="en-US" dirty="0"/>
              <a:t>2023 UNLOCK Project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3F30D-8DDB-5D41-93B3-537A549E02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0" tIns="0" rIns="0" bIns="0"/>
          <a:lstStyle/>
          <a:p>
            <a:r>
              <a:rPr lang="en-US" baseline="30000" dirty="0"/>
              <a:t>1</a:t>
            </a:r>
            <a:r>
              <a:rPr lang="en-US" dirty="0"/>
              <a:t>Department of Chemical &amp; Biomolecular Engineering, University of California, Berkeley</a:t>
            </a:r>
          </a:p>
          <a:p>
            <a:r>
              <a:rPr lang="en-US" baseline="30000" dirty="0"/>
              <a:t>2</a:t>
            </a:r>
            <a:r>
              <a:rPr lang="en-US" dirty="0"/>
              <a:t>Lam Research</a:t>
            </a:r>
          </a:p>
        </p:txBody>
      </p:sp>
    </p:spTree>
    <p:extLst>
      <p:ext uri="{BB962C8B-B14F-4D97-AF65-F5344CB8AC3E}">
        <p14:creationId xmlns:p14="http://schemas.microsoft.com/office/powerpoint/2010/main" val="512562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08BB-88B8-1A4D-B440-52413205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345E2-4342-2A42-B105-9D2A473ED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40EE2-D6B7-404B-B2AB-CB9467BE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23740" y="3496802"/>
            <a:ext cx="3360158" cy="2520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FDCD9-4D84-E24D-999E-F3E082537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4" r="9366"/>
          <a:stretch/>
        </p:blipFill>
        <p:spPr>
          <a:xfrm rot="5400000">
            <a:off x="3607250" y="250064"/>
            <a:ext cx="2633723" cy="2854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B2EA18-0BDE-2A40-AB85-031C8A7B65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5" r="26781"/>
          <a:stretch/>
        </p:blipFill>
        <p:spPr>
          <a:xfrm rot="5400000">
            <a:off x="333508" y="2030445"/>
            <a:ext cx="3128551" cy="3679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F4B4EB-D7FF-FE4E-99F4-5CF2785AB2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50" t="10471" r="27136"/>
          <a:stretch/>
        </p:blipFill>
        <p:spPr>
          <a:xfrm rot="5400000">
            <a:off x="6979018" y="3266389"/>
            <a:ext cx="2291024" cy="3203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7C9561-1B81-9A47-A536-D259B52452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54" r="10006"/>
          <a:stretch/>
        </p:blipFill>
        <p:spPr>
          <a:xfrm rot="5400000">
            <a:off x="9542684" y="4365498"/>
            <a:ext cx="2136784" cy="2430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8CABAA-6BFB-5B4E-82A0-733CF6BB2C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71" r="9697"/>
          <a:stretch/>
        </p:blipFill>
        <p:spPr>
          <a:xfrm rot="5400000">
            <a:off x="6681622" y="66465"/>
            <a:ext cx="2837047" cy="28548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E7C695-F6B7-E241-99A2-B6AC6AA36F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016" t="7991" r="18131" b="6493"/>
          <a:stretch/>
        </p:blipFill>
        <p:spPr>
          <a:xfrm rot="5400000">
            <a:off x="9201431" y="1048193"/>
            <a:ext cx="2440373" cy="32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8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1C03-3E69-9B47-A3F2-B4ACD4A7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630AB-53B9-5A48-8137-7F46DD19D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C914F5-9A3E-E841-B1B6-143758FFE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59" y="1635377"/>
            <a:ext cx="4370335" cy="338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FAF821-7977-CC45-84E1-12A46CE5078F}"/>
              </a:ext>
            </a:extLst>
          </p:cNvPr>
          <p:cNvCxnSpPr/>
          <p:nvPr/>
        </p:nvCxnSpPr>
        <p:spPr>
          <a:xfrm>
            <a:off x="6682154" y="3537020"/>
            <a:ext cx="0" cy="14849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70E075-2685-354C-BB68-C99E44E048C0}"/>
              </a:ext>
            </a:extLst>
          </p:cNvPr>
          <p:cNvCxnSpPr>
            <a:cxnSpLocks/>
          </p:cNvCxnSpPr>
          <p:nvPr/>
        </p:nvCxnSpPr>
        <p:spPr>
          <a:xfrm>
            <a:off x="3275763" y="3707842"/>
            <a:ext cx="36375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0E7004-7023-8F49-B519-4D05035C6A6D}"/>
              </a:ext>
            </a:extLst>
          </p:cNvPr>
          <p:cNvSpPr txBox="1"/>
          <p:nvPr/>
        </p:nvSpPr>
        <p:spPr>
          <a:xfrm>
            <a:off x="3737987" y="3798100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venir Medium" panose="02000503020000020003" pitchFamily="2" charset="0"/>
              </a:rPr>
              <a:t>0.4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CCE38-6420-ED45-8EDC-0E7D0DB9F4E7}"/>
              </a:ext>
            </a:extLst>
          </p:cNvPr>
          <p:cNvSpPr txBox="1"/>
          <p:nvPr/>
        </p:nvSpPr>
        <p:spPr>
          <a:xfrm>
            <a:off x="3753060" y="2835859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venir Medium" panose="02000503020000020003" pitchFamily="2" charset="0"/>
              </a:rPr>
              <a:t>1.2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43B63-D2C6-CB41-B7E6-13094FA8330D}"/>
              </a:ext>
            </a:extLst>
          </p:cNvPr>
          <p:cNvSpPr txBox="1"/>
          <p:nvPr/>
        </p:nvSpPr>
        <p:spPr>
          <a:xfrm>
            <a:off x="3783205" y="3320099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venir Medium" panose="02000503020000020003" pitchFamily="2" charset="0"/>
              </a:rPr>
              <a:t>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89DC-CC43-6B41-AC0B-671FBA80CEBF}"/>
              </a:ext>
            </a:extLst>
          </p:cNvPr>
          <p:cNvSpPr txBox="1"/>
          <p:nvPr/>
        </p:nvSpPr>
        <p:spPr>
          <a:xfrm>
            <a:off x="3737987" y="2326539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venir Medium" panose="02000503020000020003" pitchFamily="2" charset="0"/>
              </a:rPr>
              <a:t>1.6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EFBE0-AC2C-2D41-9624-6456D9991D6E}"/>
              </a:ext>
            </a:extLst>
          </p:cNvPr>
          <p:cNvSpPr txBox="1"/>
          <p:nvPr/>
        </p:nvSpPr>
        <p:spPr>
          <a:xfrm>
            <a:off x="3088827" y="1882088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venir Medium" panose="02000503020000020003" pitchFamily="2" charset="0"/>
              </a:rPr>
              <a:t>2.0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E73E9-1494-C145-9975-EE806D0F3D5C}"/>
              </a:ext>
            </a:extLst>
          </p:cNvPr>
          <p:cNvSpPr txBox="1"/>
          <p:nvPr/>
        </p:nvSpPr>
        <p:spPr>
          <a:xfrm>
            <a:off x="6301922" y="4498731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venir Medium" panose="02000503020000020003" pitchFamily="2" charset="0"/>
              </a:rPr>
              <a:t>8.3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A1BF9-90DD-8D4A-8EDF-F1389965FF56}"/>
              </a:ext>
            </a:extLst>
          </p:cNvPr>
          <p:cNvSpPr txBox="1"/>
          <p:nvPr/>
        </p:nvSpPr>
        <p:spPr>
          <a:xfrm>
            <a:off x="6867276" y="4498731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venir Medium" panose="02000503020000020003" pitchFamily="2" charset="0"/>
              </a:rPr>
              <a:t>16.6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D4A812-304A-CC4B-A09D-5E852B4906DE}"/>
              </a:ext>
            </a:extLst>
          </p:cNvPr>
          <p:cNvSpPr txBox="1"/>
          <p:nvPr/>
        </p:nvSpPr>
        <p:spPr>
          <a:xfrm>
            <a:off x="7516172" y="462953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venir Medium" panose="02000503020000020003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684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3803-02BC-9D40-827C-A83730F6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Closed-loop Experiment: ~Center of Filter (OD: ~0.04 – ~0.1)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0C074-B9A1-B84D-8F3B-5AB1EF6B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A9234-574E-FE45-9413-EF4D53313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05" y="679797"/>
            <a:ext cx="7413844" cy="61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0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4670-7C1C-4145-9F03-B710E88E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Closed-loop Experiment: ~1cm off-center (~OD: ~0.6)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40411-7503-7B4B-85B1-15F9C7B80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BD748-5E96-6240-A26C-34C0AF8EC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21" y="679797"/>
            <a:ext cx="7417358" cy="61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DB8C93-2CB6-AC40-BD57-D07A7E7D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02" y="208937"/>
            <a:ext cx="11620072" cy="470860"/>
          </a:xfrm>
        </p:spPr>
        <p:txBody>
          <a:bodyPr/>
          <a:lstStyle/>
          <a:p>
            <a:r>
              <a:rPr lang="en-US" dirty="0"/>
              <a:t>Model Predictive Control (MPC)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48CD6D-2B74-AC49-A7B4-F2722295A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endParaRPr lang="en-US" dirty="0"/>
          </a:p>
          <a:p>
            <a:r>
              <a:rPr lang="en-US" dirty="0"/>
              <a:t>Rawlings, Mayne, and </a:t>
            </a:r>
            <a:r>
              <a:rPr lang="en-US" dirty="0" err="1"/>
              <a:t>Deihl</a:t>
            </a:r>
            <a:r>
              <a:rPr lang="en-US" dirty="0"/>
              <a:t>, 2017.</a:t>
            </a:r>
          </a:p>
          <a:p>
            <a:endParaRPr lang="en-US" dirty="0"/>
          </a:p>
          <a:p>
            <a:r>
              <a:rPr lang="en-US" dirty="0"/>
              <a:t>Limon, et al., 2008.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40F7D5-0C59-AD40-BEE6-EC83B5F37AC1}"/>
              </a:ext>
            </a:extLst>
          </p:cNvPr>
          <p:cNvGrpSpPr/>
          <p:nvPr/>
        </p:nvGrpSpPr>
        <p:grpSpPr>
          <a:xfrm>
            <a:off x="906777" y="765522"/>
            <a:ext cx="4821482" cy="2720725"/>
            <a:chOff x="6481554" y="3207209"/>
            <a:chExt cx="4932679" cy="27925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34BF4-E17A-B74A-9F8F-4EB44D4F398D}"/>
                </a:ext>
              </a:extLst>
            </p:cNvPr>
            <p:cNvSpPr/>
            <p:nvPr/>
          </p:nvSpPr>
          <p:spPr>
            <a:xfrm>
              <a:off x="7604760" y="3566160"/>
              <a:ext cx="2514600" cy="1879600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Medium" panose="02000503020000020003" pitchFamily="2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48E038-1ECB-FA4C-8A7C-5AA59F64ED16}"/>
                </a:ext>
              </a:extLst>
            </p:cNvPr>
            <p:cNvCxnSpPr>
              <a:cxnSpLocks/>
            </p:cNvCxnSpPr>
            <p:nvPr/>
          </p:nvCxnSpPr>
          <p:spPr>
            <a:xfrm>
              <a:off x="6481554" y="5455920"/>
              <a:ext cx="434848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D512A84-C93D-9941-AE33-231A6683D6E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560" y="3429000"/>
              <a:ext cx="0" cy="224536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692A14-2372-7340-A7EB-4F7376A3BD58}"/>
                </a:ext>
              </a:extLst>
            </p:cNvPr>
            <p:cNvCxnSpPr>
              <a:cxnSpLocks/>
            </p:cNvCxnSpPr>
            <p:nvPr/>
          </p:nvCxnSpPr>
          <p:spPr>
            <a:xfrm>
              <a:off x="8442960" y="3429000"/>
              <a:ext cx="0" cy="224536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25CE6A-5A52-A246-8BAA-5097FCA6C32A}"/>
                </a:ext>
              </a:extLst>
            </p:cNvPr>
            <p:cNvCxnSpPr>
              <a:cxnSpLocks/>
            </p:cNvCxnSpPr>
            <p:nvPr/>
          </p:nvCxnSpPr>
          <p:spPr>
            <a:xfrm>
              <a:off x="9281160" y="3429000"/>
              <a:ext cx="0" cy="224536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3FB6E1-4254-A844-ABBE-C5BBEEBB5015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360" y="3429000"/>
              <a:ext cx="0" cy="224536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D3B21E-AA87-5D48-AAC2-B92295E328E9}"/>
                </a:ext>
              </a:extLst>
            </p:cNvPr>
            <p:cNvCxnSpPr>
              <a:cxnSpLocks/>
            </p:cNvCxnSpPr>
            <p:nvPr/>
          </p:nvCxnSpPr>
          <p:spPr>
            <a:xfrm>
              <a:off x="7604759" y="3252866"/>
              <a:ext cx="1" cy="2421494"/>
            </a:xfrm>
            <a:prstGeom prst="line">
              <a:avLst/>
            </a:prstGeom>
            <a:ln w="22225">
              <a:solidFill>
                <a:schemeClr val="tx1"/>
              </a:solidFill>
              <a:prstDash val="solid"/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03513B-F1D2-2E4A-BF50-74B4DD2B9E2A}"/>
                </a:ext>
              </a:extLst>
            </p:cNvPr>
            <p:cNvCxnSpPr>
              <a:cxnSpLocks/>
            </p:cNvCxnSpPr>
            <p:nvPr/>
          </p:nvCxnSpPr>
          <p:spPr>
            <a:xfrm>
              <a:off x="6481554" y="3576320"/>
              <a:ext cx="3825240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4E0079-42FC-2E47-A9E6-8246ECEBF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560" y="4252446"/>
              <a:ext cx="838200" cy="5283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A0AFB1-A688-1A41-ACCF-9ED23110B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759" y="4034007"/>
              <a:ext cx="838200" cy="21747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1E12B3-5CCB-A640-BF59-CFBB7862F2CF}"/>
                </a:ext>
              </a:extLst>
            </p:cNvPr>
            <p:cNvCxnSpPr>
              <a:cxnSpLocks/>
            </p:cNvCxnSpPr>
            <p:nvPr/>
          </p:nvCxnSpPr>
          <p:spPr>
            <a:xfrm>
              <a:off x="8442958" y="4031589"/>
              <a:ext cx="838200" cy="438327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16FB80-EC66-F148-B79B-B4CB68BACE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161" y="3723641"/>
              <a:ext cx="838194" cy="74168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5F2F1D-6A37-A44B-A3DE-FAC11CF13B6C}"/>
                </a:ext>
              </a:extLst>
            </p:cNvPr>
            <p:cNvCxnSpPr/>
            <p:nvPr/>
          </p:nvCxnSpPr>
          <p:spPr>
            <a:xfrm>
              <a:off x="6766560" y="5150603"/>
              <a:ext cx="838199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47DC14C-DED7-044C-9663-868A43FD4347}"/>
                </a:ext>
              </a:extLst>
            </p:cNvPr>
            <p:cNvCxnSpPr/>
            <p:nvPr/>
          </p:nvCxnSpPr>
          <p:spPr>
            <a:xfrm>
              <a:off x="7604759" y="4897002"/>
              <a:ext cx="838199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DCE5CB3-79AF-D44E-9E2F-625CD7773F55}"/>
                </a:ext>
              </a:extLst>
            </p:cNvPr>
            <p:cNvCxnSpPr/>
            <p:nvPr/>
          </p:nvCxnSpPr>
          <p:spPr>
            <a:xfrm>
              <a:off x="8442958" y="5289625"/>
              <a:ext cx="838199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34FF4D-F933-3D48-8B35-3F2D1373C22A}"/>
                </a:ext>
              </a:extLst>
            </p:cNvPr>
            <p:cNvCxnSpPr/>
            <p:nvPr/>
          </p:nvCxnSpPr>
          <p:spPr>
            <a:xfrm>
              <a:off x="9281156" y="4994695"/>
              <a:ext cx="838199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7F2348E-1756-F341-960B-CAAB9F29168F}"/>
                </a:ext>
              </a:extLst>
            </p:cNvPr>
            <p:cNvCxnSpPr>
              <a:cxnSpLocks/>
            </p:cNvCxnSpPr>
            <p:nvPr/>
          </p:nvCxnSpPr>
          <p:spPr>
            <a:xfrm>
              <a:off x="7604759" y="4897002"/>
              <a:ext cx="0" cy="25360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E94297-330C-D84A-AC86-8C76353F4341}"/>
                </a:ext>
              </a:extLst>
            </p:cNvPr>
            <p:cNvCxnSpPr>
              <a:cxnSpLocks/>
            </p:cNvCxnSpPr>
            <p:nvPr/>
          </p:nvCxnSpPr>
          <p:spPr>
            <a:xfrm>
              <a:off x="8442958" y="4897001"/>
              <a:ext cx="0" cy="392624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355B43-D7E9-C444-86EA-DB14CA42E7F4}"/>
                </a:ext>
              </a:extLst>
            </p:cNvPr>
            <p:cNvCxnSpPr>
              <a:cxnSpLocks/>
            </p:cNvCxnSpPr>
            <p:nvPr/>
          </p:nvCxnSpPr>
          <p:spPr>
            <a:xfrm>
              <a:off x="9281156" y="4994695"/>
              <a:ext cx="0" cy="29493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50ADBB5-8E83-AD49-BA3A-3EE049016D65}"/>
                    </a:ext>
                  </a:extLst>
                </p:cNvPr>
                <p:cNvSpPr txBox="1"/>
                <p:nvPr/>
              </p:nvSpPr>
              <p:spPr>
                <a:xfrm>
                  <a:off x="6532491" y="5753500"/>
                  <a:ext cx="4383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50ADBB5-8E83-AD49-BA3A-3EE049016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2491" y="5753500"/>
                  <a:ext cx="438390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7615864-7197-2545-86F0-51E28857091D}"/>
                    </a:ext>
                  </a:extLst>
                </p:cNvPr>
                <p:cNvSpPr txBox="1"/>
                <p:nvPr/>
              </p:nvSpPr>
              <p:spPr>
                <a:xfrm>
                  <a:off x="9047088" y="5753500"/>
                  <a:ext cx="4383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7615864-7197-2545-86F0-51E288570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7088" y="5753500"/>
                  <a:ext cx="438390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5714" r="-8571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534A854-7E23-1D40-9A79-51DB99A213D0}"/>
                    </a:ext>
                  </a:extLst>
                </p:cNvPr>
                <p:cNvSpPr txBox="1"/>
                <p:nvPr/>
              </p:nvSpPr>
              <p:spPr>
                <a:xfrm>
                  <a:off x="7527591" y="5753500"/>
                  <a:ext cx="12458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534A854-7E23-1D40-9A79-51DB99A21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7591" y="5753500"/>
                  <a:ext cx="124586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8182" r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888E6E-7A5A-7347-AAB6-920569D9939A}"/>
                    </a:ext>
                  </a:extLst>
                </p:cNvPr>
                <p:cNvSpPr txBox="1"/>
                <p:nvPr/>
              </p:nvSpPr>
              <p:spPr>
                <a:xfrm>
                  <a:off x="8208889" y="5753500"/>
                  <a:ext cx="4383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888E6E-7A5A-7347-AAB6-920569D993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8889" y="5753500"/>
                  <a:ext cx="438390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8571" r="-5714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8DBC326-2D09-364E-A0BC-77627973CA83}"/>
                    </a:ext>
                  </a:extLst>
                </p:cNvPr>
                <p:cNvSpPr txBox="1"/>
                <p:nvPr/>
              </p:nvSpPr>
              <p:spPr>
                <a:xfrm>
                  <a:off x="9885285" y="5753500"/>
                  <a:ext cx="4383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8DBC326-2D09-364E-A0BC-77627973C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285" y="5753500"/>
                  <a:ext cx="438390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8571" r="-8571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998106-801D-5F47-B0B4-F3ECEC11D0A2}"/>
                    </a:ext>
                  </a:extLst>
                </p:cNvPr>
                <p:cNvSpPr txBox="1"/>
                <p:nvPr/>
              </p:nvSpPr>
              <p:spPr>
                <a:xfrm>
                  <a:off x="7646775" y="3951102"/>
                  <a:ext cx="329834" cy="2347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998106-801D-5F47-B0B4-F3ECEC11D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6775" y="3951102"/>
                  <a:ext cx="329834" cy="234744"/>
                </a:xfrm>
                <a:prstGeom prst="rect">
                  <a:avLst/>
                </a:prstGeom>
                <a:blipFill>
                  <a:blip r:embed="rId8"/>
                  <a:stretch>
                    <a:fillRect l="-11538" r="-3846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C630C70-7C5B-384E-A388-4D003E17D9C5}"/>
                    </a:ext>
                  </a:extLst>
                </p:cNvPr>
                <p:cNvSpPr txBox="1"/>
                <p:nvPr/>
              </p:nvSpPr>
              <p:spPr>
                <a:xfrm>
                  <a:off x="8483574" y="4108497"/>
                  <a:ext cx="325667" cy="2347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C630C70-7C5B-384E-A388-4D003E17D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574" y="4108497"/>
                  <a:ext cx="325667" cy="234744"/>
                </a:xfrm>
                <a:prstGeom prst="rect">
                  <a:avLst/>
                </a:prstGeom>
                <a:blipFill>
                  <a:blip r:embed="rId9"/>
                  <a:stretch>
                    <a:fillRect l="-7692" r="-3846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50B7EB1-94E2-D145-B510-AC721B151D53}"/>
                    </a:ext>
                  </a:extLst>
                </p:cNvPr>
                <p:cNvSpPr txBox="1"/>
                <p:nvPr/>
              </p:nvSpPr>
              <p:spPr>
                <a:xfrm>
                  <a:off x="9320373" y="4400802"/>
                  <a:ext cx="329834" cy="2347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50B7EB1-94E2-D145-B510-AC721B151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0373" y="4400802"/>
                  <a:ext cx="329834" cy="234744"/>
                </a:xfrm>
                <a:prstGeom prst="rect">
                  <a:avLst/>
                </a:prstGeom>
                <a:blipFill>
                  <a:blip r:embed="rId10"/>
                  <a:stretch>
                    <a:fillRect l="-3704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29B7DB-5786-5041-90C1-79309B8E0163}"/>
                    </a:ext>
                  </a:extLst>
                </p:cNvPr>
                <p:cNvSpPr txBox="1"/>
                <p:nvPr/>
              </p:nvSpPr>
              <p:spPr>
                <a:xfrm>
                  <a:off x="10157173" y="3650279"/>
                  <a:ext cx="329834" cy="2347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29B7DB-5786-5041-90C1-79309B8E0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7173" y="3650279"/>
                  <a:ext cx="329834" cy="234744"/>
                </a:xfrm>
                <a:prstGeom prst="rect">
                  <a:avLst/>
                </a:prstGeom>
                <a:blipFill>
                  <a:blip r:embed="rId11"/>
                  <a:stretch>
                    <a:fillRect l="-7692" r="-3846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BFF003-9B49-E74A-8572-19B12F0F4B0D}"/>
                    </a:ext>
                  </a:extLst>
                </p:cNvPr>
                <p:cNvSpPr txBox="1"/>
                <p:nvPr/>
              </p:nvSpPr>
              <p:spPr>
                <a:xfrm>
                  <a:off x="7908687" y="4643402"/>
                  <a:ext cx="337978" cy="2347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BFF003-9B49-E74A-8572-19B12F0F4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8687" y="4643402"/>
                  <a:ext cx="337978" cy="234744"/>
                </a:xfrm>
                <a:prstGeom prst="rect">
                  <a:avLst/>
                </a:prstGeom>
                <a:blipFill>
                  <a:blip r:embed="rId12"/>
                  <a:stretch>
                    <a:fillRect l="-7407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792DB7B-368C-4C42-B935-F9A70190998D}"/>
                    </a:ext>
                  </a:extLst>
                </p:cNvPr>
                <p:cNvSpPr txBox="1"/>
                <p:nvPr/>
              </p:nvSpPr>
              <p:spPr>
                <a:xfrm>
                  <a:off x="8745705" y="5050632"/>
                  <a:ext cx="333809" cy="2347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792DB7B-368C-4C42-B935-F9A701909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5705" y="5050632"/>
                  <a:ext cx="333809" cy="234744"/>
                </a:xfrm>
                <a:prstGeom prst="rect">
                  <a:avLst/>
                </a:prstGeom>
                <a:blipFill>
                  <a:blip r:embed="rId13"/>
                  <a:stretch>
                    <a:fillRect l="-7407" r="-3704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0EDA6C0-0A4E-484E-88B2-8AC24F42C7B5}"/>
                    </a:ext>
                  </a:extLst>
                </p:cNvPr>
                <p:cNvSpPr txBox="1"/>
                <p:nvPr/>
              </p:nvSpPr>
              <p:spPr>
                <a:xfrm>
                  <a:off x="9582723" y="4749964"/>
                  <a:ext cx="337978" cy="2347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Avenir Medium" panose="02000503020000020003" pitchFamily="2" charset="0"/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0EDA6C0-0A4E-484E-88B2-8AC24F42C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723" y="4749964"/>
                  <a:ext cx="337978" cy="234744"/>
                </a:xfrm>
                <a:prstGeom prst="rect">
                  <a:avLst/>
                </a:prstGeom>
                <a:blipFill>
                  <a:blip r:embed="rId14"/>
                  <a:stretch>
                    <a:fillRect l="-7692" r="-3846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BBF979-1E8F-C046-BDED-0A0EF1DC0AD1}"/>
                </a:ext>
              </a:extLst>
            </p:cNvPr>
            <p:cNvSpPr txBox="1"/>
            <p:nvPr/>
          </p:nvSpPr>
          <p:spPr>
            <a:xfrm>
              <a:off x="6726520" y="4228961"/>
              <a:ext cx="63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venir Medium" panose="02000503020000020003" pitchFamily="2" charset="0"/>
                </a:rPr>
                <a:t>States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32A2C7-6CA5-A94B-A0AC-0D6E5A162CD3}"/>
                </a:ext>
              </a:extLst>
            </p:cNvPr>
            <p:cNvSpPr txBox="1"/>
            <p:nvPr/>
          </p:nvSpPr>
          <p:spPr>
            <a:xfrm>
              <a:off x="6848366" y="4884031"/>
              <a:ext cx="63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  <a:latin typeface="Avenir Medium" panose="02000503020000020003" pitchFamily="2" charset="0"/>
                </a:rPr>
                <a:t>Inputs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703BEE-B95B-8748-BC48-9F1C812D5291}"/>
                </a:ext>
              </a:extLst>
            </p:cNvPr>
            <p:cNvSpPr txBox="1"/>
            <p:nvPr/>
          </p:nvSpPr>
          <p:spPr>
            <a:xfrm>
              <a:off x="10128764" y="3318210"/>
              <a:ext cx="112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Avenir Medium" panose="02000503020000020003" pitchFamily="2" charset="0"/>
                </a:rPr>
                <a:t>Constraints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CBA87F-4E3E-264D-975B-A55FF6AA3E18}"/>
                </a:ext>
              </a:extLst>
            </p:cNvPr>
            <p:cNvSpPr txBox="1"/>
            <p:nvPr/>
          </p:nvSpPr>
          <p:spPr>
            <a:xfrm>
              <a:off x="10460313" y="4247179"/>
              <a:ext cx="9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  <a:latin typeface="Avenir Medium" panose="02000503020000020003" pitchFamily="2" charset="0"/>
                </a:rPr>
                <a:t>Moving Window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AA3D79-78A5-7B45-B084-8926352B73A6}"/>
                </a:ext>
              </a:extLst>
            </p:cNvPr>
            <p:cNvSpPr txBox="1"/>
            <p:nvPr/>
          </p:nvSpPr>
          <p:spPr>
            <a:xfrm>
              <a:off x="10507203" y="5722722"/>
              <a:ext cx="63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venir Medium" panose="02000503020000020003" pitchFamily="2" charset="0"/>
                </a:rPr>
                <a:t>Time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99C2D1-8D80-6E4C-AAD8-A498B2F65EA4}"/>
                </a:ext>
              </a:extLst>
            </p:cNvPr>
            <p:cNvSpPr txBox="1"/>
            <p:nvPr/>
          </p:nvSpPr>
          <p:spPr>
            <a:xfrm>
              <a:off x="6714333" y="3239598"/>
              <a:ext cx="63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venir Medium" panose="02000503020000020003" pitchFamily="2" charset="0"/>
                </a:rPr>
                <a:t>Past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E5EE57-86C9-C543-B544-A3ED24F0C4E0}"/>
                </a:ext>
              </a:extLst>
            </p:cNvPr>
            <p:cNvSpPr txBox="1"/>
            <p:nvPr/>
          </p:nvSpPr>
          <p:spPr>
            <a:xfrm>
              <a:off x="7718844" y="3207209"/>
              <a:ext cx="2227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venir Medium" panose="02000503020000020003" pitchFamily="2" charset="0"/>
                </a:rPr>
                <a:t>Future (predictions)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246F8DCE-99DD-AB4E-A5AF-BE0B63CCDF7B}"/>
                </a:ext>
              </a:extLst>
            </p:cNvPr>
            <p:cNvSpPr/>
            <p:nvPr/>
          </p:nvSpPr>
          <p:spPr>
            <a:xfrm>
              <a:off x="10037554" y="4252445"/>
              <a:ext cx="538480" cy="447040"/>
            </a:xfrm>
            <a:prstGeom prst="rightArrow">
              <a:avLst>
                <a:gd name="adj1" fmla="val 50000"/>
                <a:gd name="adj2" fmla="val 68182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Medium" panose="02000503020000020003" pitchFamily="2" charset="0"/>
              </a:endParaRPr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D0CD4F87-E8CF-CE48-881A-49B56FE53F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6272" y="1394755"/>
            <a:ext cx="4858951" cy="341964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40D0129-B6B7-5347-AA6A-20A1580616C5}"/>
              </a:ext>
            </a:extLst>
          </p:cNvPr>
          <p:cNvSpPr txBox="1"/>
          <p:nvPr/>
        </p:nvSpPr>
        <p:spPr>
          <a:xfrm>
            <a:off x="7572029" y="1009709"/>
            <a:ext cx="2567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venir Medium" panose="02000503020000020003" pitchFamily="2" charset="0"/>
              </a:rPr>
              <a:t>Offset-free MPC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64E4F78-1FE7-964B-9084-02435755A65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05257" y="3971823"/>
            <a:ext cx="3437918" cy="237932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A7EAA4E-35B4-DA4A-A5E3-5E87ABAA978B}"/>
              </a:ext>
            </a:extLst>
          </p:cNvPr>
          <p:cNvSpPr txBox="1"/>
          <p:nvPr/>
        </p:nvSpPr>
        <p:spPr>
          <a:xfrm>
            <a:off x="2240498" y="3598714"/>
            <a:ext cx="2567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venir Medium" panose="02000503020000020003" pitchFamily="2" charset="0"/>
              </a:rPr>
              <a:t>Nominal MPC</a:t>
            </a:r>
          </a:p>
        </p:txBody>
      </p:sp>
    </p:spTree>
    <p:extLst>
      <p:ext uri="{BB962C8B-B14F-4D97-AF65-F5344CB8AC3E}">
        <p14:creationId xmlns:p14="http://schemas.microsoft.com/office/powerpoint/2010/main" val="4005158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24F9-86EE-D244-8BFA-687BF8BB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Pressure Plasma Jet (APPJ) Testbed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CCBF-1197-4E41-9E27-5FB776B43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3E0EE-0C2E-D347-A67E-E58C07BB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10" y="819520"/>
            <a:ext cx="6393383" cy="53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CE36-4EBF-C84D-9654-A486F8B7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Closed-loop Simulations (Total Simulation Time: 20 min)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7C6A9-B720-9941-B2D6-9BB4ECA7B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9A895-0BD2-F64C-B298-B6321AA1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27" y="679797"/>
            <a:ext cx="8976000" cy="5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AF59-2B3E-184F-BF2E-4D60072C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Simulations: Shorter Simulation (10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DDA5-E043-374E-A773-30F0B066A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C9A97-7C9E-2645-A76D-80E0CC2B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44" y="974690"/>
            <a:ext cx="8824965" cy="58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6050-C51A-2744-A8C8-43EA54DA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Simulations: Linearly-varying Filter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8D65B-5BF6-D04F-ABB9-3088E0BE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F660B-7294-F643-9E2B-C95CE90CD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189" y="892349"/>
            <a:ext cx="8948476" cy="59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51E1-DA75-694F-A018-E547A20D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Engineering for Model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BCF07-3E60-7F4D-B24F-E83C99202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aseline="30000" dirty="0"/>
              <a:t>1</a:t>
            </a:r>
            <a:r>
              <a:rPr lang="en-US" dirty="0"/>
              <a:t>MathWorks (2023), n4sid function from MATLAB (R2021a) [MATLAB]. The MathWorks, Inc.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978F8-7110-F248-9438-6950A36A0DBB}"/>
              </a:ext>
            </a:extLst>
          </p:cNvPr>
          <p:cNvSpPr txBox="1"/>
          <p:nvPr/>
        </p:nvSpPr>
        <p:spPr>
          <a:xfrm>
            <a:off x="342900" y="1706757"/>
            <a:ext cx="1341557" cy="908864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Measured Outputs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A51AD-6574-7E47-BFDD-D211495A76F0}"/>
              </a:ext>
            </a:extLst>
          </p:cNvPr>
          <p:cNvCxnSpPr>
            <a:cxnSpLocks/>
            <a:stCxn id="26" idx="3"/>
            <a:endCxn id="11" idx="1"/>
          </p:cNvCxnSpPr>
          <p:nvPr/>
        </p:nvCxnSpPr>
        <p:spPr>
          <a:xfrm>
            <a:off x="3613564" y="1307841"/>
            <a:ext cx="3747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B7B5D5-8CDA-A84A-8DBF-231A68F09828}"/>
              </a:ext>
            </a:extLst>
          </p:cNvPr>
          <p:cNvSpPr txBox="1"/>
          <p:nvPr/>
        </p:nvSpPr>
        <p:spPr>
          <a:xfrm>
            <a:off x="3988349" y="950296"/>
            <a:ext cx="1467060" cy="715089"/>
          </a:xfrm>
          <a:prstGeom prst="flowChartAlternateProcess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Subtract Mean Shift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9444AD-29C6-6343-B98E-09D68F87037A}"/>
              </a:ext>
            </a:extLst>
          </p:cNvPr>
          <p:cNvSpPr txBox="1"/>
          <p:nvPr/>
        </p:nvSpPr>
        <p:spPr>
          <a:xfrm>
            <a:off x="5891761" y="950296"/>
            <a:ext cx="1604304" cy="715089"/>
          </a:xfrm>
          <a:prstGeom prst="flowChartAlternateProcess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Subtract Background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8B10A3-A5CA-664A-84F8-D6ADD8030F2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455409" y="1307841"/>
            <a:ext cx="43635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7058E2-AF7A-8941-8B79-F4278698F186}"/>
              </a:ext>
            </a:extLst>
          </p:cNvPr>
          <p:cNvSpPr txBox="1"/>
          <p:nvPr/>
        </p:nvSpPr>
        <p:spPr>
          <a:xfrm>
            <a:off x="7967935" y="2424216"/>
            <a:ext cx="1169567" cy="715089"/>
          </a:xfrm>
          <a:prstGeom prst="flowChartAlternateProcess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Scale to [1,1]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7C088B-8C57-5F47-BB77-BEE8B7A9818C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1684457" y="2161189"/>
            <a:ext cx="1134943" cy="987648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A7A2CB-532C-1845-BE23-D3A7FCA21620}"/>
              </a:ext>
            </a:extLst>
          </p:cNvPr>
          <p:cNvSpPr txBox="1"/>
          <p:nvPr/>
        </p:nvSpPr>
        <p:spPr>
          <a:xfrm>
            <a:off x="2819400" y="1048165"/>
            <a:ext cx="794164" cy="519351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OES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25EDF6-0470-C34A-972E-6BB8FF65F093}"/>
              </a:ext>
            </a:extLst>
          </p:cNvPr>
          <p:cNvSpPr txBox="1"/>
          <p:nvPr/>
        </p:nvSpPr>
        <p:spPr>
          <a:xfrm>
            <a:off x="2819400" y="2694405"/>
            <a:ext cx="1680156" cy="908864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Surface Temperature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44F2C2C-5D94-6A48-837E-0CC9DA428FBE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 flipV="1">
            <a:off x="1684457" y="1307841"/>
            <a:ext cx="1134943" cy="853348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91A401D-8A23-4A42-B4F2-4FCD9F183E19}"/>
              </a:ext>
            </a:extLst>
          </p:cNvPr>
          <p:cNvCxnSpPr>
            <a:cxnSpLocks/>
            <a:stCxn id="27" idx="3"/>
            <a:endCxn id="18" idx="1"/>
          </p:cNvCxnSpPr>
          <p:nvPr/>
        </p:nvCxnSpPr>
        <p:spPr>
          <a:xfrm flipV="1">
            <a:off x="4499556" y="2781761"/>
            <a:ext cx="3468379" cy="367076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219365C3-C24A-8A4D-A005-CB0CC811A345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7496065" y="1307841"/>
            <a:ext cx="471870" cy="1473920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F0F573D-0A0B-2240-8A3E-36AA58BC8F6A}"/>
              </a:ext>
            </a:extLst>
          </p:cNvPr>
          <p:cNvSpPr txBox="1"/>
          <p:nvPr/>
        </p:nvSpPr>
        <p:spPr>
          <a:xfrm>
            <a:off x="9788706" y="2327328"/>
            <a:ext cx="1463494" cy="908864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Processed Outputs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21170B4-A0E3-4343-BE02-B58F472446D5}"/>
              </a:ext>
            </a:extLst>
          </p:cNvPr>
          <p:cNvCxnSpPr>
            <a:cxnSpLocks/>
            <a:stCxn id="18" idx="3"/>
            <a:endCxn id="60" idx="1"/>
          </p:cNvCxnSpPr>
          <p:nvPr/>
        </p:nvCxnSpPr>
        <p:spPr>
          <a:xfrm flipV="1">
            <a:off x="9137502" y="2781760"/>
            <a:ext cx="65120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5C9E065-C942-A74E-985F-1519323240B4}"/>
              </a:ext>
            </a:extLst>
          </p:cNvPr>
          <p:cNvSpPr txBox="1"/>
          <p:nvPr/>
        </p:nvSpPr>
        <p:spPr>
          <a:xfrm>
            <a:off x="342900" y="3738457"/>
            <a:ext cx="984738" cy="519351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Inputs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345A28B-944F-364D-8964-A8CCFAD11F6D}"/>
              </a:ext>
            </a:extLst>
          </p:cNvPr>
          <p:cNvCxnSpPr>
            <a:cxnSpLocks/>
            <a:stCxn id="60" idx="3"/>
            <a:endCxn id="73" idx="3"/>
          </p:cNvCxnSpPr>
          <p:nvPr/>
        </p:nvCxnSpPr>
        <p:spPr>
          <a:xfrm flipH="1">
            <a:off x="10574442" y="2781760"/>
            <a:ext cx="677758" cy="2508947"/>
          </a:xfrm>
          <a:prstGeom prst="bentConnector3">
            <a:avLst>
              <a:gd name="adj1" fmla="val -33729"/>
            </a:avLst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34E8D4FD-4AAE-4546-A363-3FB036B560CD}"/>
              </a:ext>
            </a:extLst>
          </p:cNvPr>
          <p:cNvCxnSpPr>
            <a:cxnSpLocks/>
            <a:stCxn id="68" idx="3"/>
            <a:endCxn id="73" idx="3"/>
          </p:cNvCxnSpPr>
          <p:nvPr/>
        </p:nvCxnSpPr>
        <p:spPr>
          <a:xfrm>
            <a:off x="1327638" y="3998133"/>
            <a:ext cx="9246804" cy="1292574"/>
          </a:xfrm>
          <a:prstGeom prst="bentConnector3">
            <a:avLst>
              <a:gd name="adj1" fmla="val 102472"/>
            </a:avLst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9D1BC95-D71E-BD4C-9DD5-AC52E0E738A2}"/>
              </a:ext>
            </a:extLst>
          </p:cNvPr>
          <p:cNvSpPr txBox="1"/>
          <p:nvPr/>
        </p:nvSpPr>
        <p:spPr>
          <a:xfrm>
            <a:off x="8293015" y="4933162"/>
            <a:ext cx="2281427" cy="715089"/>
          </a:xfrm>
          <a:prstGeom prst="flowChartAlternateProcess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Subtract nominal steady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82A40E-335F-C94E-9656-59C1DF2CEED3}"/>
              </a:ext>
            </a:extLst>
          </p:cNvPr>
          <p:cNvCxnSpPr>
            <a:cxnSpLocks/>
            <a:stCxn id="73" idx="1"/>
            <a:endCxn id="79" idx="3"/>
          </p:cNvCxnSpPr>
          <p:nvPr/>
        </p:nvCxnSpPr>
        <p:spPr>
          <a:xfrm flipH="1">
            <a:off x="7378699" y="5290707"/>
            <a:ext cx="91431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68C94E5-12E5-BA44-BA55-8D607796B931}"/>
              </a:ext>
            </a:extLst>
          </p:cNvPr>
          <p:cNvSpPr txBox="1"/>
          <p:nvPr/>
        </p:nvSpPr>
        <p:spPr>
          <a:xfrm>
            <a:off x="5717824" y="4933162"/>
            <a:ext cx="1660875" cy="715089"/>
          </a:xfrm>
          <a:prstGeom prst="flowChartAlternateProcess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Medium" panose="02000503020000020003" pitchFamily="2" charset="0"/>
              </a:rPr>
              <a:t>Learn Linear Model</a:t>
            </a:r>
            <a:r>
              <a:rPr lang="en-US" baseline="30000" dirty="0">
                <a:latin typeface="Avenir Medium" panose="02000503020000020003" pitchFamily="2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B0F2C6-FD5F-8B45-A708-5FCCF431858C}"/>
                  </a:ext>
                </a:extLst>
              </p:cNvPr>
              <p:cNvSpPr txBox="1"/>
              <p:nvPr/>
            </p:nvSpPr>
            <p:spPr>
              <a:xfrm>
                <a:off x="1547813" y="4446761"/>
                <a:ext cx="3152341" cy="1687890"/>
              </a:xfrm>
              <a:prstGeom prst="flowChartTerminator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venir Medium" panose="02000503020000020003" pitchFamily="2" charset="0"/>
                  </a:rPr>
                  <a:t>Linear State Space Model (matrices A, B, C)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dirty="0">
                  <a:latin typeface="Avenir Medium" panose="02000503020000020003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𝐶𝑥</m:t>
                      </m:r>
                    </m:oMath>
                  </m:oMathPara>
                </a14:m>
                <a:endParaRPr lang="en-US" dirty="0">
                  <a:latin typeface="Avenir Medium" panose="02000503020000020003" pitchFamily="2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B0F2C6-FD5F-8B45-A708-5FCCF4318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3" y="4446761"/>
                <a:ext cx="3152341" cy="1687890"/>
              </a:xfrm>
              <a:prstGeom prst="flowChartTerminator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D6E3BF-6E3B-1F42-83DE-2027014C4A39}"/>
              </a:ext>
            </a:extLst>
          </p:cNvPr>
          <p:cNvCxnSpPr>
            <a:cxnSpLocks/>
            <a:stCxn id="79" idx="1"/>
            <a:endCxn id="40" idx="3"/>
          </p:cNvCxnSpPr>
          <p:nvPr/>
        </p:nvCxnSpPr>
        <p:spPr>
          <a:xfrm flipH="1" flipV="1">
            <a:off x="4700154" y="5290706"/>
            <a:ext cx="1017670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F95A618-528F-1C48-84EA-4BA97479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819" y="90505"/>
            <a:ext cx="3572702" cy="223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0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3CF0-0B0C-754A-A128-F85EF7D1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View of OES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532CB-3360-0746-9957-8753C15E1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B7616-77EA-B84E-9A3D-BAF2E3CE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73" y="679797"/>
            <a:ext cx="9042908" cy="5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BA39-5612-F04C-BC32-E994F09A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Loop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B9FEC-24E3-D74C-8AC2-99BAC261F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0AFA5-7B78-0B48-9893-17CCC2444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2" b="3382"/>
          <a:stretch/>
        </p:blipFill>
        <p:spPr>
          <a:xfrm>
            <a:off x="2107866" y="679797"/>
            <a:ext cx="9471991" cy="6047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7B8DC4-5893-9E42-916B-4C8395D32A15}"/>
              </a:ext>
            </a:extLst>
          </p:cNvPr>
          <p:cNvSpPr txBox="1"/>
          <p:nvPr/>
        </p:nvSpPr>
        <p:spPr>
          <a:xfrm>
            <a:off x="227695" y="2197893"/>
            <a:ext cx="18801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Medium" panose="02000503020000020003" pitchFamily="2" charset="0"/>
              </a:rPr>
              <a:t>Processed outputs and inputs in deviation variables for fitting a data-driven model</a:t>
            </a:r>
          </a:p>
          <a:p>
            <a:endParaRPr lang="en-US" sz="1400" dirty="0">
              <a:latin typeface="Avenir Medium" panose="02000503020000020003" pitchFamily="2" charset="0"/>
            </a:endParaRPr>
          </a:p>
          <a:p>
            <a:r>
              <a:rPr lang="en-US" sz="1400" dirty="0">
                <a:latin typeface="Avenir Medium" panose="02000503020000020003" pitchFamily="2" charset="0"/>
              </a:rPr>
              <a:t>Outputs </a:t>
            </a:r>
            <a:r>
              <a:rPr lang="en-US" sz="1400" dirty="0">
                <a:latin typeface="Avenir Medium" panose="02000503020000020003" pitchFamily="2" charset="0"/>
                <a:sym typeface="Wingdings" pitchFamily="2" charset="2"/>
              </a:rPr>
              <a:t></a:t>
            </a:r>
            <a:r>
              <a:rPr lang="en-US" sz="1400" dirty="0">
                <a:latin typeface="Avenir Medium" panose="02000503020000020003" pitchFamily="2" charset="0"/>
              </a:rPr>
              <a:t> processed via Slide 5</a:t>
            </a:r>
          </a:p>
          <a:p>
            <a:endParaRPr lang="en-US" sz="1400" dirty="0">
              <a:latin typeface="Avenir Medium" panose="02000503020000020003" pitchFamily="2" charset="0"/>
            </a:endParaRPr>
          </a:p>
          <a:p>
            <a:r>
              <a:rPr lang="en-US" sz="1400" dirty="0">
                <a:latin typeface="Avenir Medium" panose="02000503020000020003" pitchFamily="2" charset="0"/>
              </a:rPr>
              <a:t>Inputs and outputs </a:t>
            </a:r>
            <a:r>
              <a:rPr lang="en-US" sz="1400" dirty="0">
                <a:latin typeface="Avenir Medium" panose="02000503020000020003" pitchFamily="2" charset="0"/>
                <a:sym typeface="Wingdings" pitchFamily="2" charset="2"/>
              </a:rPr>
              <a:t> </a:t>
            </a:r>
            <a:r>
              <a:rPr lang="en-US" sz="1400" dirty="0">
                <a:latin typeface="Avenir Medium" panose="02000503020000020003" pitchFamily="2" charset="0"/>
              </a:rPr>
              <a:t>deviation variables</a:t>
            </a:r>
          </a:p>
        </p:txBody>
      </p:sp>
    </p:spTree>
    <p:extLst>
      <p:ext uri="{BB962C8B-B14F-4D97-AF65-F5344CB8AC3E}">
        <p14:creationId xmlns:p14="http://schemas.microsoft.com/office/powerpoint/2010/main" val="39778320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Berkeley Colors 1">
      <a:dk1>
        <a:srgbClr val="000000"/>
      </a:dk1>
      <a:lt1>
        <a:srgbClr val="FFFFFF"/>
      </a:lt1>
      <a:dk2>
        <a:srgbClr val="003261"/>
      </a:dk2>
      <a:lt2>
        <a:srgbClr val="EEEEEE"/>
      </a:lt2>
      <a:accent1>
        <a:srgbClr val="3B7EA1"/>
      </a:accent1>
      <a:accent2>
        <a:srgbClr val="D9661F"/>
      </a:accent2>
      <a:accent3>
        <a:srgbClr val="DDD5C7"/>
      </a:accent3>
      <a:accent4>
        <a:srgbClr val="FDB515"/>
      </a:accent4>
      <a:accent5>
        <a:srgbClr val="00B0DA"/>
      </a:accent5>
      <a:accent6>
        <a:srgbClr val="859338"/>
      </a:accent6>
      <a:hlink>
        <a:srgbClr val="46535E"/>
      </a:hlink>
      <a:folHlink>
        <a:srgbClr val="EE1F6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B4125F2-825F-B749-A08F-564B532D4872}" vid="{DE85B705-9D5C-DC4F-963E-A791BD2B1C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268</TotalTime>
  <Words>754</Words>
  <Application>Microsoft Macintosh PowerPoint</Application>
  <PresentationFormat>Widescreen</PresentationFormat>
  <Paragraphs>87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Avenir</vt:lpstr>
      <vt:lpstr>Avenir Heavy</vt:lpstr>
      <vt:lpstr>Avenir Medium</vt:lpstr>
      <vt:lpstr>Calibri</vt:lpstr>
      <vt:lpstr>Cambria Math</vt:lpstr>
      <vt:lpstr>Courier New</vt:lpstr>
      <vt:lpstr>Monaco</vt:lpstr>
      <vt:lpstr>Wingdings</vt:lpstr>
      <vt:lpstr>Custom Design</vt:lpstr>
      <vt:lpstr>Offset-free MPC for Plasma Processing</vt:lpstr>
      <vt:lpstr>Model Predictive Control (MPC)</vt:lpstr>
      <vt:lpstr>Atmospheric Pressure Plasma Jet (APPJ) Testbed</vt:lpstr>
      <vt:lpstr>Closed-loop Simulations (Total Simulation Time: 20 min)</vt:lpstr>
      <vt:lpstr>Closed-loop Simulations: Shorter Simulation (10 min)</vt:lpstr>
      <vt:lpstr>Closed-loop Simulations: Linearly-varying Filter Value</vt:lpstr>
      <vt:lpstr>Data Engineering for Model Learning</vt:lpstr>
      <vt:lpstr>Large View of OES Processing</vt:lpstr>
      <vt:lpstr>Open Loop Data</vt:lpstr>
      <vt:lpstr>Experimental Setup</vt:lpstr>
      <vt:lpstr>PowerPoint Presentation</vt:lpstr>
      <vt:lpstr>Closed-loop Experiment: ~Center of Filter (OD: ~0.04 – ~0.1)</vt:lpstr>
      <vt:lpstr>Closed-loop Experiment: ~1cm off-center (~OD: ~0.6)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the Mesbah Lab &lt;Title of Presentation&gt;</dc:title>
  <dc:creator>Kimberly Chan</dc:creator>
  <cp:lastModifiedBy>Kimberly Chan</cp:lastModifiedBy>
  <cp:revision>4</cp:revision>
  <cp:lastPrinted>2020-10-16T03:32:38Z</cp:lastPrinted>
  <dcterms:created xsi:type="dcterms:W3CDTF">2023-08-24T00:38:20Z</dcterms:created>
  <dcterms:modified xsi:type="dcterms:W3CDTF">2023-08-24T20:03:35Z</dcterms:modified>
</cp:coreProperties>
</file>